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81" r:id="rId4"/>
    <p:sldId id="263" r:id="rId5"/>
    <p:sldId id="264" r:id="rId6"/>
    <p:sldId id="265" r:id="rId7"/>
    <p:sldId id="261" r:id="rId8"/>
    <p:sldId id="262" r:id="rId9"/>
    <p:sldId id="288" r:id="rId10"/>
    <p:sldId id="258" r:id="rId11"/>
    <p:sldId id="260" r:id="rId12"/>
    <p:sldId id="267" r:id="rId13"/>
    <p:sldId id="289" r:id="rId14"/>
    <p:sldId id="277" r:id="rId15"/>
    <p:sldId id="278" r:id="rId16"/>
    <p:sldId id="279" r:id="rId17"/>
    <p:sldId id="290" r:id="rId18"/>
    <p:sldId id="28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2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0F809-9DD2-46B9-A324-48C7081CFEB4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F197-5EF5-4B0C-B18E-23DBBF9F27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43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CF197-5EF5-4B0C-B18E-23DBBF9F273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13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75000"/>
                <a:lumOff val="25000"/>
              </a:schemeClr>
            </a:gs>
            <a:gs pos="80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A65D5BB-ADD4-4516-9982-0FB3AE8D016E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BE3BCE-9758-4B86-B237-69B929B81D77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400800" cy="3600400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Przełomowy materiał </a:t>
            </a:r>
            <a:r>
              <a:rPr lang="pl-PL" sz="3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ochronny </a:t>
            </a:r>
            <a:r>
              <a:rPr lang="pl-PL" sz="36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 </a:t>
            </a:r>
            <a:r>
              <a:rPr lang="pl-PL" sz="36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otarcia </a:t>
            </a:r>
            <a:endParaRPr lang="pl-PL" sz="360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l-PL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l-PL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pl-PL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752253" cy="60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 smtClean="0"/>
              <a:t>ochrania </a:t>
            </a:r>
            <a:r>
              <a:rPr lang="pl-PL" sz="1800" dirty="0"/>
              <a:t>i pielęgnuje skórę, narażoną na: </a:t>
            </a:r>
            <a:r>
              <a:rPr lang="pl-PL" sz="1800" dirty="0" smtClean="0"/>
              <a:t>otarcia </a:t>
            </a:r>
            <a:r>
              <a:rPr lang="pl-PL" sz="1800" dirty="0"/>
              <a:t>(np. pomiędzy udami, pod pachami, w pachwinach, pod piersiami </a:t>
            </a:r>
            <a:r>
              <a:rPr lang="pl-PL" sz="1800" dirty="0" smtClean="0"/>
              <a:t>lub </a:t>
            </a:r>
            <a:r>
              <a:rPr lang="pl-PL" sz="1800" dirty="0"/>
              <a:t>w innych zagięciach </a:t>
            </a:r>
            <a:r>
              <a:rPr lang="pl-PL" sz="1800" dirty="0" smtClean="0"/>
              <a:t>skóry),</a:t>
            </a:r>
            <a:endParaRPr lang="pl-PL" sz="18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1800" dirty="0"/>
              <a:t>c</a:t>
            </a:r>
            <a:r>
              <a:rPr lang="pl-PL" sz="1800" dirty="0" smtClean="0"/>
              <a:t>hroni skórę przed podrażnieniami od tkanin noszonych ubrań,</a:t>
            </a:r>
            <a:endParaRPr lang="pl-PL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 smtClean="0"/>
              <a:t>skomponowany </a:t>
            </a:r>
            <a:r>
              <a:rPr lang="pl-PL" sz="1800" dirty="0"/>
              <a:t>został ze składników, które wygładzają, natłuszczają i regenerują </a:t>
            </a:r>
            <a:r>
              <a:rPr lang="pl-PL" sz="1800" dirty="0" smtClean="0"/>
              <a:t>skórę:</a:t>
            </a:r>
          </a:p>
          <a:p>
            <a:pPr lvl="1" algn="just"/>
            <a:r>
              <a:rPr lang="pl-PL" sz="1800" b="1" dirty="0" smtClean="0"/>
              <a:t>Olej </a:t>
            </a:r>
            <a:r>
              <a:rPr lang="pl-PL" sz="1800" b="1" dirty="0"/>
              <a:t>z awokado</a:t>
            </a:r>
            <a:r>
              <a:rPr lang="pl-PL" sz="1800" dirty="0"/>
              <a:t> wzmacnia jędrność i elastyczność skóry oraz doskonale ją </a:t>
            </a:r>
            <a:r>
              <a:rPr lang="pl-PL" sz="1800" dirty="0" smtClean="0"/>
              <a:t>nawilża</a:t>
            </a:r>
            <a:r>
              <a:rPr lang="pl-PL" sz="1800" dirty="0"/>
              <a:t>,</a:t>
            </a:r>
            <a:endParaRPr lang="pl-PL" sz="1800" dirty="0" smtClean="0"/>
          </a:p>
          <a:p>
            <a:pPr lvl="1" algn="just"/>
            <a:r>
              <a:rPr lang="pl-PL" sz="1800" b="1" dirty="0" smtClean="0"/>
              <a:t>Aloes</a:t>
            </a:r>
            <a:r>
              <a:rPr lang="pl-PL" sz="1800" dirty="0" smtClean="0"/>
              <a:t> </a:t>
            </a:r>
            <a:r>
              <a:rPr lang="pl-PL" sz="1800" dirty="0"/>
              <a:t>regeneruje skórę i wspiera jej dobrą </a:t>
            </a:r>
            <a:r>
              <a:rPr lang="pl-PL" sz="1800" dirty="0" smtClean="0"/>
              <a:t>kondycję, </a:t>
            </a:r>
          </a:p>
          <a:p>
            <a:pPr lvl="1" algn="just"/>
            <a:r>
              <a:rPr lang="pl-PL" sz="1800" b="1" dirty="0" smtClean="0"/>
              <a:t>Lanolina</a:t>
            </a:r>
            <a:r>
              <a:rPr lang="pl-PL" sz="1800" dirty="0" smtClean="0"/>
              <a:t> </a:t>
            </a:r>
            <a:r>
              <a:rPr lang="pl-PL" sz="1800" dirty="0"/>
              <a:t>nawilża, natłuszcza i ochrania skórę nadając jej gładkość i </a:t>
            </a:r>
            <a:r>
              <a:rPr lang="pl-PL" sz="1800" dirty="0" smtClean="0"/>
              <a:t>miękkość, </a:t>
            </a:r>
          </a:p>
          <a:p>
            <a:pPr lvl="1" algn="just"/>
            <a:r>
              <a:rPr lang="pl-PL" sz="1800" b="1" dirty="0" smtClean="0"/>
              <a:t>Masło </a:t>
            </a:r>
            <a:r>
              <a:rPr lang="pl-PL" sz="1800" b="1" dirty="0" err="1"/>
              <a:t>shea</a:t>
            </a:r>
            <a:r>
              <a:rPr lang="pl-PL" sz="1800" dirty="0"/>
              <a:t> ma właściwości odżywcze: wygładzające, ochronne, kojące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zatrzymujące wilgoć.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7" y="6021288"/>
            <a:ext cx="717314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3059832" y="644610"/>
            <a:ext cx="288032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300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3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624" y="260648"/>
            <a:ext cx="1730152" cy="1039091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Cechy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8864" cy="4114800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wyróżnia się elastycznością</a:t>
            </a:r>
            <a:r>
              <a:rPr lang="pl-PL" sz="1800" dirty="0"/>
              <a:t>, wytrzymałością, działaniem nawilżającym, </a:t>
            </a:r>
            <a:r>
              <a:rPr lang="pl-PL" sz="1800" dirty="0" smtClean="0"/>
              <a:t>odprowadzaniem nadmiaru </a:t>
            </a:r>
            <a:r>
              <a:rPr lang="pl-PL" sz="1800" dirty="0"/>
              <a:t>wody oraz ciepła, a przy tym ma właściwości </a:t>
            </a:r>
            <a:r>
              <a:rPr lang="pl-PL" sz="1800" dirty="0" smtClean="0"/>
              <a:t>maskujące,</a:t>
            </a:r>
            <a:endParaRPr lang="pl-PL" sz="1800" dirty="0"/>
          </a:p>
          <a:p>
            <a:pPr algn="just"/>
            <a:r>
              <a:rPr lang="pl-PL" sz="1800" dirty="0" smtClean="0"/>
              <a:t>Jego </a:t>
            </a:r>
            <a:r>
              <a:rPr lang="pl-PL" sz="1800" dirty="0"/>
              <a:t>najważniejszą cechę jest </a:t>
            </a:r>
            <a:r>
              <a:rPr lang="pl-PL" sz="1800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dostosowywanie się materiału do powierzchni </a:t>
            </a:r>
            <a:r>
              <a:rPr lang="pl-PL" sz="1800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skóry </a:t>
            </a:r>
            <a:r>
              <a:rPr lang="pl-PL" sz="1800" dirty="0" smtClean="0"/>
              <a:t>dzięki </a:t>
            </a:r>
            <a:r>
              <a:rPr lang="pl-PL" sz="1800" dirty="0"/>
              <a:t>wysokiej elastyczności oraz wykazane w badaniach klinicznych </a:t>
            </a:r>
            <a:r>
              <a:rPr lang="pl-PL" sz="1800" dirty="0" smtClean="0"/>
              <a:t>działanie niedrażniące </a:t>
            </a:r>
            <a:r>
              <a:rPr lang="pl-PL" sz="1800" dirty="0"/>
              <a:t>i nieuczulające m.in. dzięki zastosowaniu substancji </a:t>
            </a:r>
            <a:r>
              <a:rPr lang="pl-PL" sz="1800" dirty="0" smtClean="0"/>
              <a:t>pochodzenia naturalnego </a:t>
            </a:r>
            <a:r>
              <a:rPr lang="pl-PL" sz="1800" dirty="0"/>
              <a:t>oraz materiałów o wysokiej kompatybilności z powierzchnią </a:t>
            </a:r>
            <a:r>
              <a:rPr lang="pl-PL" sz="1800" dirty="0" smtClean="0"/>
              <a:t>skóry człowieka</a:t>
            </a:r>
            <a:r>
              <a:rPr lang="pl-PL" sz="1800" dirty="0"/>
              <a:t>,</a:t>
            </a:r>
            <a:endParaRPr lang="pl-PL" sz="1800" dirty="0" smtClean="0"/>
          </a:p>
          <a:p>
            <a:pPr algn="just"/>
            <a:r>
              <a:rPr lang="pl-PL" sz="1800" dirty="0"/>
              <a:t>Produkt niweluje ból, który utrudnia codzienne funkcjonowanie, a w szerszej perspektywie tworzy szansę powrotu do pełnej aktywności.</a:t>
            </a:r>
          </a:p>
          <a:p>
            <a:pPr algn="just"/>
            <a:r>
              <a:rPr lang="pl-PL" sz="1800" dirty="0" smtClean="0"/>
              <a:t>Innowacyjny </a:t>
            </a:r>
            <a:r>
              <a:rPr lang="pl-PL" sz="1800" dirty="0"/>
              <a:t>materiał profilaktyczno-regenerujący </a:t>
            </a:r>
            <a:r>
              <a:rPr lang="pl-PL" sz="1800" dirty="0" smtClean="0"/>
              <a:t>może zrewolucjonizować </a:t>
            </a:r>
            <a:r>
              <a:rPr lang="pl-PL" sz="1800" dirty="0"/>
              <a:t>codzienne </a:t>
            </a:r>
            <a:r>
              <a:rPr lang="pl-PL" sz="1800" dirty="0" smtClean="0"/>
              <a:t>wszystkich ludzi, a przede wszystkim życie </a:t>
            </a:r>
            <a:r>
              <a:rPr lang="pl-PL" sz="1800" dirty="0"/>
              <a:t>dzieci i młodzieży zmagających się </a:t>
            </a:r>
            <a:r>
              <a:rPr lang="pl-PL" sz="1800" dirty="0" smtClean="0"/>
              <a:t>z nadmiernymi kilogramami,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7" y="6021288"/>
            <a:ext cx="717314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1979712" y="836712"/>
            <a:ext cx="2880320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300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3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442120" cy="778098"/>
          </a:xfrm>
        </p:spPr>
        <p:txBody>
          <a:bodyPr/>
          <a:lstStyle/>
          <a:p>
            <a:r>
              <a:rPr lang="pl-PL" sz="2400" b="1" dirty="0">
                <a:solidFill>
                  <a:schemeClr val="tx2"/>
                </a:solidFill>
              </a:rPr>
              <a:t>ZALETY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138864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Opracowany i PRZEBADANY </a:t>
            </a:r>
            <a:r>
              <a:rPr lang="pl-PL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PRZEZ JEDNOSTKI NAUKOWE </a:t>
            </a:r>
            <a:r>
              <a:rPr lang="pl-PL" dirty="0"/>
              <a:t>takie jak Uniwersytet Rzeszowski oraz </a:t>
            </a:r>
            <a:r>
              <a:rPr lang="pl-PL" dirty="0" smtClean="0"/>
              <a:t>Sieć Badawcza Łukasiewicz oraz Centrum Medycyny Molekularnej w Oslo. </a:t>
            </a:r>
          </a:p>
          <a:p>
            <a:pPr algn="just"/>
            <a:r>
              <a:rPr lang="pl-PL" dirty="0" smtClean="0"/>
              <a:t>Badaniom </a:t>
            </a:r>
            <a:r>
              <a:rPr lang="pl-PL" dirty="0"/>
              <a:t>poddano wszystkie aspekty tworzenia materiału, czyli: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warstwy nośne - połączenia składników PCL i PEO. Prowadzone badania  umożliwiły opracowanie składu, który ze względu na docelowy czas kontaktu materiału ochronnego ze skórą (założono 24h) </a:t>
            </a:r>
            <a:r>
              <a:rPr lang="pl-PL" u="sng" dirty="0"/>
              <a:t>nie wywoła działania drażniącego i uczulającego na komórki człowieka,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 smtClean="0"/>
              <a:t>substancje aktywne </a:t>
            </a:r>
            <a:r>
              <a:rPr lang="pl-PL" dirty="0"/>
              <a:t>- wszystkie składniki są </a:t>
            </a:r>
            <a:r>
              <a:rPr lang="pl-PL" u="sng" dirty="0"/>
              <a:t>dokładnie zbadane </a:t>
            </a:r>
            <a:r>
              <a:rPr lang="pl-PL" dirty="0"/>
              <a:t>i tak dobrane, aby produkt był </a:t>
            </a:r>
            <a:r>
              <a:rPr lang="pl-PL" u="sng" dirty="0"/>
              <a:t>bezpieczny</a:t>
            </a:r>
            <a:r>
              <a:rPr lang="pl-PL" dirty="0"/>
              <a:t>, by spełniał podstawowy warunek hipoalergiczności (właściwość ta została potwierdzona badaniami niedrażniącymi i nieuczulającymi) oraz by w odpowiedni sposób działał na skórę,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dodatków (np. rozpuszczalników) niezbędnych do otrzymania docelowego </a:t>
            </a:r>
            <a:r>
              <a:rPr lang="pl-PL" dirty="0" smtClean="0"/>
              <a:t>materiału.</a:t>
            </a:r>
          </a:p>
          <a:p>
            <a:pPr marL="457200" lvl="1" indent="0" algn="just">
              <a:buNone/>
            </a:pPr>
            <a:endParaRPr lang="pl-PL" dirty="0" smtClean="0"/>
          </a:p>
          <a:p>
            <a:pPr marL="457200" lvl="1" indent="0" algn="just">
              <a:buNone/>
            </a:pPr>
            <a:r>
              <a:rPr lang="pl-PL" dirty="0" smtClean="0"/>
              <a:t>W tym celu wykonywano szereg kombinacji </a:t>
            </a:r>
          </a:p>
          <a:p>
            <a:pPr marL="457200" lvl="1" indent="0" algn="just">
              <a:buNone/>
            </a:pPr>
            <a:r>
              <a:rPr lang="pl-PL" dirty="0" smtClean="0"/>
              <a:t>materiałów aż wyłoniono najlepsze parametry </a:t>
            </a:r>
          </a:p>
          <a:p>
            <a:pPr marL="457200" lvl="1" indent="0" algn="just">
              <a:buNone/>
            </a:pPr>
            <a:r>
              <a:rPr lang="pl-PL" dirty="0" smtClean="0"/>
              <a:t>produktu i najstabilniejszy proces  jego </a:t>
            </a:r>
            <a:r>
              <a:rPr lang="pl-PL" dirty="0"/>
              <a:t>otrzymywania.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797152"/>
            <a:ext cx="3096344" cy="15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1835696" y="620688"/>
            <a:ext cx="2880320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300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3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226096" cy="778098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ZALETY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138864" cy="4104456"/>
          </a:xfrm>
        </p:spPr>
        <p:txBody>
          <a:bodyPr>
            <a:normAutofit/>
          </a:bodyPr>
          <a:lstStyle/>
          <a:p>
            <a:pPr marL="628650" lvl="1"/>
            <a:r>
              <a:rPr lang="pl-PL" sz="1600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Plaster </a:t>
            </a:r>
            <a:r>
              <a:rPr lang="pl-PL" sz="1600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jest rozwiązaniem całkowicie innowacyjnym</a:t>
            </a:r>
            <a:r>
              <a:rPr lang="pl-PL" sz="1800" dirty="0"/>
              <a:t>, bezpiecznym, przebadanym, niezwykle delikatnym, współpracującym z ciałem człowieka. </a:t>
            </a:r>
            <a:endParaRPr lang="pl-PL" sz="1800" dirty="0" smtClean="0"/>
          </a:p>
          <a:p>
            <a:pPr marL="628650" lvl="1"/>
            <a:r>
              <a:rPr lang="pl-PL" sz="1600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Rozwiązanie </a:t>
            </a:r>
            <a:r>
              <a:rPr lang="pl-PL" sz="1600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nie koliduje z dostępnymi </a:t>
            </a:r>
            <a:r>
              <a:rPr lang="pl-PL" sz="1600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rozwiązaniami </a:t>
            </a:r>
            <a:r>
              <a:rPr lang="pl-PL" sz="1800" dirty="0"/>
              <a:t>i zostało wysoko ocenione przez wybitnych </a:t>
            </a:r>
            <a:r>
              <a:rPr lang="pl-PL" sz="1800" dirty="0" smtClean="0"/>
              <a:t>ekspertów</a:t>
            </a:r>
          </a:p>
          <a:p>
            <a:pPr marL="628650" lvl="1"/>
            <a:r>
              <a:rPr lang="pl-PL" sz="1800" dirty="0" smtClean="0"/>
              <a:t>Plaster został doceniony prestiżową </a:t>
            </a:r>
            <a:r>
              <a:rPr lang="pl-PL" sz="1600" b="1" cap="all" spc="5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nagrodA</a:t>
            </a:r>
            <a:r>
              <a:rPr lang="pl-PL" sz="1600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R&amp;D </a:t>
            </a:r>
            <a:r>
              <a:rPr lang="pl-PL" sz="1600" b="1" cap="all" spc="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</a:t>
            </a:r>
            <a:r>
              <a:rPr lang="pl-PL" sz="1600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1800" dirty="0" smtClean="0"/>
              <a:t>patronowaną </a:t>
            </a:r>
            <a:r>
              <a:rPr lang="pl-PL" sz="1800" dirty="0"/>
              <a:t>przez magazyn</a:t>
            </a:r>
            <a:r>
              <a:rPr lang="pl-PL" sz="2400" dirty="0"/>
              <a:t> </a:t>
            </a:r>
            <a:r>
              <a:rPr lang="pl-PL" sz="2000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FORBES</a:t>
            </a:r>
            <a:r>
              <a:rPr lang="pl-PL" sz="1800" dirty="0" smtClean="0"/>
              <a:t>: pt.: „Nagroda przyszłości dla ludzi, którzy mają wpływ”</a:t>
            </a:r>
          </a:p>
          <a:p>
            <a:pPr marL="628650" lvl="1"/>
            <a:endParaRPr lang="pl-PL" sz="1800" dirty="0"/>
          </a:p>
          <a:p>
            <a:pPr marL="628650" lvl="1"/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C:\Users\Admin\Desktop\.Ula\1.UE Ula Plastry\Forbes nagroda RandD\For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86871"/>
            <a:ext cx="5904656" cy="31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1835696" y="620688"/>
            <a:ext cx="2880320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300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3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ZALETY </a:t>
            </a:r>
            <a:r>
              <a:rPr lang="pl-PL" b="1" dirty="0" smtClean="0">
                <a:solidFill>
                  <a:schemeClr val="tx2"/>
                </a:solidFill>
              </a:rPr>
              <a:t> cd: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24936" cy="4302224"/>
          </a:xfrm>
        </p:spPr>
        <p:txBody>
          <a:bodyPr>
            <a:normAutofit/>
          </a:bodyPr>
          <a:lstStyle/>
          <a:p>
            <a:pPr algn="just"/>
            <a:r>
              <a:rPr lang="pl-PL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POZYTYWNIE ZAOPINIOWANY</a:t>
            </a:r>
            <a:r>
              <a:rPr lang="pl-PL" b="1" dirty="0" smtClean="0"/>
              <a:t>* </a:t>
            </a:r>
            <a:r>
              <a:rPr lang="pl-PL" dirty="0"/>
              <a:t>przez liczące się w świecie naukowym instytucje oraz </a:t>
            </a:r>
            <a:r>
              <a:rPr lang="pl-PL" dirty="0" smtClean="0"/>
              <a:t>osoby:</a:t>
            </a:r>
            <a:endParaRPr lang="pl-PL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Centrum Medycyny Molekularnej w Oslo, </a:t>
            </a:r>
            <a:r>
              <a:rPr lang="pl-PL" u="sng" dirty="0"/>
              <a:t>Uniwersytet w Oslo</a:t>
            </a:r>
            <a:r>
              <a:rPr lang="pl-PL" dirty="0"/>
              <a:t>,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dr hab. Małgorzatę Kęsik – Brodacką, prof. NIL, Zastępcę Dyr. ds. Naukowych w </a:t>
            </a:r>
            <a:r>
              <a:rPr lang="pl-PL" u="sng" dirty="0"/>
              <a:t>Narodowym Instytucie Leków</a:t>
            </a:r>
            <a:r>
              <a:rPr lang="pl-PL" dirty="0"/>
              <a:t>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prof. dr. hab. n.med. Marka Kaweckiego – byłego pracownika Kliniki Chirurgii Ogólnej i Transplantacji </a:t>
            </a:r>
            <a:r>
              <a:rPr lang="pl-PL" u="sng" dirty="0"/>
              <a:t>Śląskiego Uniwersytetu Medycznego w Katowicach </a:t>
            </a:r>
            <a:r>
              <a:rPr lang="pl-PL" dirty="0"/>
              <a:t>oraz </a:t>
            </a:r>
            <a:r>
              <a:rPr lang="pl-PL" u="sng" dirty="0"/>
              <a:t>Centrum Leczenia Oparzeń </a:t>
            </a:r>
            <a:r>
              <a:rPr lang="pl-PL" dirty="0"/>
              <a:t>w Siemianowicach Śląskich, który 17 lat poświecił leczeniu pacjentów z ranami przewlekłymi stosując nowatorskie metody terapeutyczne z zakresu chirurgii, medycyny fizykalnej i biotechnologii.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/>
              <a:t>d</a:t>
            </a:r>
            <a:r>
              <a:rPr lang="pl-PL" dirty="0" smtClean="0"/>
              <a:t>r </a:t>
            </a:r>
            <a:r>
              <a:rPr lang="pl-PL" dirty="0"/>
              <a:t>n. med. Agnieszkę Prymus – lekarz, specjalista psychiatrii opisującą </a:t>
            </a:r>
            <a:r>
              <a:rPr lang="pl-PL" dirty="0" smtClean="0"/>
              <a:t>psychologiczne </a:t>
            </a:r>
            <a:r>
              <a:rPr lang="pl-PL" dirty="0"/>
              <a:t>aspekty otyłości u dzieci a badany </a:t>
            </a:r>
            <a:r>
              <a:rPr lang="pl-PL" dirty="0" smtClean="0"/>
              <a:t>materiał.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*</a:t>
            </a:r>
            <a:r>
              <a:rPr lang="pl-PL" sz="1400" dirty="0" smtClean="0"/>
              <a:t>Opinie </a:t>
            </a:r>
            <a:r>
              <a:rPr lang="pl-PL" sz="1400" dirty="0"/>
              <a:t>do wglądu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692">
            <a:off x="184012" y="5553907"/>
            <a:ext cx="3032771" cy="223966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406">
            <a:off x="3349438" y="5457965"/>
            <a:ext cx="3130165" cy="206917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642">
            <a:off x="6647878" y="5264008"/>
            <a:ext cx="3351649" cy="20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8138864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b="1" u="sng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AKSAMITNY W DOTYKU </a:t>
            </a:r>
            <a:r>
              <a:rPr lang="pl-PL" dirty="0"/>
              <a:t>– </a:t>
            </a:r>
            <a:r>
              <a:rPr lang="pl-PL" dirty="0" smtClean="0"/>
              <a:t>nie ma podobnego materiału na świecie! Innowacyjna  </a:t>
            </a:r>
            <a:r>
              <a:rPr lang="pl-PL" dirty="0"/>
              <a:t>na skalę światową mieszanka polimerów oraz sposób  wykonywania materiału ochronnego pozwolił na osiągnięcie niespotykanego w obszarze plastrów delikatnego materiału.</a:t>
            </a:r>
          </a:p>
          <a:p>
            <a:pPr algn="just"/>
            <a:r>
              <a:rPr lang="pl-PL" dirty="0" smtClean="0"/>
              <a:t>Cechuje </a:t>
            </a:r>
            <a:r>
              <a:rPr lang="pl-PL" dirty="0"/>
              <a:t>się</a:t>
            </a:r>
            <a:r>
              <a:rPr lang="pl-PL" b="1" dirty="0"/>
              <a:t> </a:t>
            </a:r>
            <a:r>
              <a:rPr lang="pl-PL" sz="2400" b="1" u="sng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KONTROLOWANYM UWALNIANIEM </a:t>
            </a:r>
            <a:r>
              <a:rPr lang="pl-PL" sz="2400" b="1" u="sng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SUBSTANCJI </a:t>
            </a:r>
            <a:r>
              <a:rPr lang="pl-PL" sz="2400" b="1" u="sng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AKTYWNYCH </a:t>
            </a:r>
            <a:r>
              <a:rPr lang="pl-PL" dirty="0"/>
              <a:t>zamkniętych we włóknie, które aktywują się przez kontakt z wilgotną skórą i tym samym stopniowo uwalniają substancje </a:t>
            </a:r>
            <a:r>
              <a:rPr lang="pl-PL" dirty="0" err="1"/>
              <a:t>pielęgnująco</a:t>
            </a:r>
            <a:r>
              <a:rPr lang="pl-PL" dirty="0"/>
              <a:t> - regenerujące. 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/>
              <a:t>Zawiera</a:t>
            </a:r>
            <a:r>
              <a:rPr lang="pl-PL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INDYWIDUALNĄ, TERAPEUTYCZNĄ KOMBINACJĘ SUBSTANCJI </a:t>
            </a:r>
            <a:r>
              <a:rPr lang="pl-PL" b="1" cap="all" spc="5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AKTYW-NYCH</a:t>
            </a:r>
            <a:r>
              <a:rPr lang="pl-PL" dirty="0"/>
              <a:t>, przebadanych laboratoryjnie. Wykonane badania biologiczne  potwierdziły zarówno skuteczność autorskiej kombinacji, jak i jej bezpieczeństwo oraz zasadność stosowania. </a:t>
            </a:r>
            <a:endParaRPr lang="pl-PL" dirty="0" smtClean="0"/>
          </a:p>
          <a:p>
            <a:pPr algn="just"/>
            <a:r>
              <a:rPr lang="pl-PL" dirty="0" smtClean="0"/>
              <a:t>Skuteczność </a:t>
            </a:r>
            <a:r>
              <a:rPr lang="pl-PL" dirty="0"/>
              <a:t>działania </a:t>
            </a:r>
            <a:r>
              <a:rPr lang="pl-PL" dirty="0" smtClean="0"/>
              <a:t>masła </a:t>
            </a:r>
            <a:r>
              <a:rPr lang="pl-PL" dirty="0" err="1"/>
              <a:t>shea</a:t>
            </a:r>
            <a:r>
              <a:rPr lang="pl-PL" dirty="0"/>
              <a:t>, masła avocado, lanoliny potwierdzono w badaniach biologicznych (in vitro) zarówno pod kontem jakościowym w kwestii czasu oddziaływania na skórę, jak również ilościowym (zawartość procentowa</a:t>
            </a:r>
            <a:r>
              <a:rPr lang="pl-PL" dirty="0" smtClean="0"/>
              <a:t>). </a:t>
            </a:r>
            <a:r>
              <a:rPr lang="pl-PL" dirty="0"/>
              <a:t>Wykonane badania potwierdziły, że użyte substancje nie prowadzą do podrażnień ze względu na długi czas kontaktu materiału z powierzchnią skóry (testy prowadzono w czasie 24h kontaktu </a:t>
            </a:r>
            <a:r>
              <a:rPr lang="pl-PL" dirty="0" smtClean="0"/>
              <a:t>ze </a:t>
            </a:r>
            <a:r>
              <a:rPr lang="pl-PL" dirty="0"/>
              <a:t>skórą człowieka na 25 osobach)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7" y="6021288"/>
            <a:ext cx="717314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8138864" cy="4896544"/>
          </a:xfrm>
        </p:spPr>
        <p:txBody>
          <a:bodyPr>
            <a:normAutofit fontScale="92500"/>
          </a:bodyPr>
          <a:lstStyle/>
          <a:p>
            <a:pPr lvl="0"/>
            <a:r>
              <a:rPr lang="pl-PL" dirty="0"/>
              <a:t>Jest</a:t>
            </a:r>
            <a:r>
              <a:rPr lang="pl-PL" b="1" dirty="0"/>
              <a:t> </a:t>
            </a:r>
            <a:r>
              <a:rPr lang="pl-PL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DOPASOWANY DO KOLORU SKÓRY </a:t>
            </a:r>
            <a:r>
              <a:rPr lang="pl-PL" dirty="0"/>
              <a:t>- zastosowanie odpowiedniej kombinacji oraz barwników: tlenku żelaza i </a:t>
            </a:r>
            <a:r>
              <a:rPr lang="pl-PL" dirty="0" smtClean="0"/>
              <a:t>bezpiecznego dwutlenku </a:t>
            </a:r>
            <a:r>
              <a:rPr lang="pl-PL" dirty="0"/>
              <a:t>tytanu umożliwiła dostosowanie materiału ochronnego do koloru skóry.</a:t>
            </a:r>
          </a:p>
          <a:p>
            <a:pPr lvl="0"/>
            <a:r>
              <a:rPr lang="pl-PL" dirty="0"/>
              <a:t>Istnieje możliwość</a:t>
            </a:r>
            <a:r>
              <a:rPr lang="pl-PL" b="1" dirty="0"/>
              <a:t> </a:t>
            </a:r>
            <a:r>
              <a:rPr lang="pl-PL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DOWOLNEGO NADRUKU </a:t>
            </a:r>
            <a:r>
              <a:rPr lang="pl-PL" dirty="0"/>
              <a:t>na jego powierzchni</a:t>
            </a:r>
            <a:r>
              <a:rPr lang="pl-PL" b="1" dirty="0"/>
              <a:t>, </a:t>
            </a:r>
            <a:r>
              <a:rPr lang="pl-PL" dirty="0"/>
              <a:t>np. dopasowanego do trendów młodzieżowych tak, żeby</a:t>
            </a:r>
            <a:r>
              <a:rPr lang="pl-PL" b="1" dirty="0"/>
              <a:t> </a:t>
            </a:r>
            <a:r>
              <a:rPr lang="pl-PL" dirty="0"/>
              <a:t>użytkownik miał swobodę, a wręcz zachętę zastosowania </a:t>
            </a:r>
            <a:r>
              <a:rPr lang="pl-PL" dirty="0" smtClean="0"/>
              <a:t>materiału.</a:t>
            </a:r>
            <a:r>
              <a:rPr lang="pl-PL" b="1" dirty="0" smtClean="0"/>
              <a:t> </a:t>
            </a:r>
            <a:endParaRPr lang="pl-PL" b="1" dirty="0" smtClean="0"/>
          </a:p>
          <a:p>
            <a:pPr lvl="0"/>
            <a:r>
              <a:rPr lang="pl-PL" b="1" cap="all" spc="50" dirty="0"/>
              <a:t>INNOWACYJNY NA ŚWIECIE </a:t>
            </a:r>
            <a:r>
              <a:rPr lang="pl-PL" b="1" cap="all" spc="50" dirty="0">
                <a:solidFill>
                  <a:schemeClr val="tx2"/>
                </a:solidFill>
              </a:rPr>
              <a:t>SPOSÓB APLIKACJI NA SKÓRĘ </a:t>
            </a:r>
            <a:r>
              <a:rPr lang="pl-PL" dirty="0"/>
              <a:t>poprzez wykorzystanie hipoalergicznego </a:t>
            </a:r>
            <a:r>
              <a:rPr lang="pl-PL" b="1" cap="all" spc="50" dirty="0">
                <a:solidFill>
                  <a:schemeClr val="tx2"/>
                </a:solidFill>
              </a:rPr>
              <a:t>SYLIKONU</a:t>
            </a:r>
            <a:r>
              <a:rPr lang="pl-PL" dirty="0"/>
              <a:t> jako czynnika klejącego. Zastosowany sylikon jest hipoalergiczny,  nanoszony w miejscach punktu zgrzania poszczególnych warstw, jest substancją nieuczulającą, nie drażniącą, hipoalergiczną, odporną na działanie wody, dopuszczoną do kontaktu ze skórą.</a:t>
            </a:r>
          </a:p>
          <a:p>
            <a:pPr lvl="0"/>
            <a:r>
              <a:rPr lang="pl-PL" b="1" cap="all" spc="50" dirty="0">
                <a:solidFill>
                  <a:schemeClr val="tx2"/>
                </a:solidFill>
              </a:rPr>
              <a:t>NATURALNY </a:t>
            </a:r>
            <a:r>
              <a:rPr lang="pl-PL" dirty="0"/>
              <a:t>- produkt w 100% złożony z naturalnych składników.</a:t>
            </a:r>
          </a:p>
          <a:p>
            <a:pPr lvl="0"/>
            <a:r>
              <a:rPr lang="pl-PL" b="1" cap="all" spc="50" dirty="0">
                <a:solidFill>
                  <a:schemeClr val="tx2"/>
                </a:solidFill>
              </a:rPr>
              <a:t>HIPOALERGICZNY</a:t>
            </a:r>
            <a:r>
              <a:rPr lang="pl-PL" b="1" dirty="0"/>
              <a:t>  - </a:t>
            </a:r>
            <a:r>
              <a:rPr lang="pl-PL" dirty="0"/>
              <a:t>100%</a:t>
            </a:r>
            <a:r>
              <a:rPr lang="pl-PL" b="1" dirty="0"/>
              <a:t> </a:t>
            </a:r>
            <a:r>
              <a:rPr lang="pl-PL" dirty="0"/>
              <a:t>składników jest dokładnie zbadanych i dobranych tak, aby produkt nie  uczulał.</a:t>
            </a:r>
          </a:p>
          <a:p>
            <a:pPr lvl="0"/>
            <a:r>
              <a:rPr lang="pl-PL" b="1" cap="all" spc="50" dirty="0">
                <a:solidFill>
                  <a:schemeClr val="tx2"/>
                </a:solidFill>
              </a:rPr>
              <a:t>EKOLOGICZNY</a:t>
            </a:r>
            <a:r>
              <a:rPr lang="pl-PL" dirty="0"/>
              <a:t> – cały materiał jest w 100% </a:t>
            </a:r>
            <a:r>
              <a:rPr lang="pl-PL" dirty="0" err="1"/>
              <a:t>biodegradadowalny</a:t>
            </a:r>
            <a:r>
              <a:rPr lang="pl-PL" dirty="0"/>
              <a:t>, przyjazny dla środowiska. </a:t>
            </a:r>
          </a:p>
          <a:p>
            <a:pPr lvl="0"/>
            <a:r>
              <a:rPr lang="pl-PL" b="1" cap="all" spc="50" dirty="0">
                <a:solidFill>
                  <a:schemeClr val="tx2"/>
                </a:solidFill>
              </a:rPr>
              <a:t>BIOKOMPATYBILNY ZE SKÓRĄ CZŁOWIEKA </a:t>
            </a:r>
            <a:r>
              <a:rPr lang="pl-PL" dirty="0"/>
              <a:t>co potwierdzono na podstawie wykonanych badań.</a:t>
            </a:r>
          </a:p>
          <a:p>
            <a:pPr lvl="0"/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7" y="6021288"/>
            <a:ext cx="717314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8138864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Firma AXYZ Urszula Markowicz – Jureczko zaprasza firmy do nawiązania współpracy na zasadzie:</a:t>
            </a:r>
          </a:p>
          <a:p>
            <a:r>
              <a:rPr lang="pl-PL" sz="2400" dirty="0" smtClean="0"/>
              <a:t>zakupu </a:t>
            </a:r>
            <a:r>
              <a:rPr lang="pl-PL" sz="2400" dirty="0"/>
              <a:t>licencji </a:t>
            </a:r>
            <a:endParaRPr lang="pl-PL" sz="2400" dirty="0" smtClean="0"/>
          </a:p>
          <a:p>
            <a:r>
              <a:rPr lang="pl-PL" sz="2400" dirty="0"/>
              <a:t>zakupu patentu</a:t>
            </a:r>
            <a:endParaRPr lang="pl-PL" sz="2400" dirty="0" smtClean="0"/>
          </a:p>
          <a:p>
            <a:r>
              <a:rPr lang="pl-PL" sz="2400" dirty="0" smtClean="0"/>
              <a:t>współpracy w zakresie uruchomienia produkcji.</a:t>
            </a:r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7" y="6021288"/>
            <a:ext cx="717314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41864" y="620688"/>
            <a:ext cx="7924800" cy="77809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Oferta współpracy: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92480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/>
              <a:t>DZIĘKUJĘ ZA </a:t>
            </a:r>
            <a:r>
              <a:rPr lang="pl-PL" b="1" dirty="0" smtClean="0"/>
              <a:t>UWAGĘ</a:t>
            </a:r>
            <a:br>
              <a:rPr lang="pl-PL" b="1" dirty="0" smtClean="0"/>
            </a:br>
            <a:r>
              <a:rPr lang="pl-PL" b="1" dirty="0">
                <a:solidFill>
                  <a:schemeClr val="tx2"/>
                </a:solidFill>
              </a:rPr>
              <a:t/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i  ZAPRASZAM  DO DALSZYCH ROZMÓW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72" y="5517232"/>
            <a:ext cx="1210835" cy="9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924800" cy="724942"/>
          </a:xfrm>
        </p:spPr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Jaki problem rozwiązuje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                         ?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2492896"/>
            <a:ext cx="5040560" cy="3318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1. </a:t>
            </a:r>
            <a:r>
              <a:rPr lang="pl-PL" sz="2000" dirty="0"/>
              <a:t>Otarcia  skóry, są w dzisiejszym społeczeństwie poważnym i bardzo szerokim problem,</a:t>
            </a:r>
          </a:p>
          <a:p>
            <a:pPr marL="0" indent="0">
              <a:buNone/>
            </a:pPr>
            <a:r>
              <a:rPr lang="pl-PL" sz="2000" dirty="0"/>
              <a:t>2</a:t>
            </a:r>
            <a:r>
              <a:rPr lang="pl-PL" sz="2000" dirty="0" smtClean="0"/>
              <a:t>. </a:t>
            </a:r>
            <a:r>
              <a:rPr lang="pl-PL" sz="2000" dirty="0"/>
              <a:t>Przyczyną powstawania jest nadwaga i otyłości ale także uprawianie różnego rodzaju sportów. </a:t>
            </a:r>
          </a:p>
          <a:p>
            <a:pPr marL="0" indent="0">
              <a:buNone/>
            </a:pPr>
            <a:r>
              <a:rPr lang="pl-PL" sz="2000" dirty="0"/>
              <a:t>3</a:t>
            </a:r>
            <a:r>
              <a:rPr lang="pl-PL" sz="2000" dirty="0" smtClean="0"/>
              <a:t>. Miejsca szczególnie </a:t>
            </a:r>
            <a:r>
              <a:rPr lang="pl-PL" sz="2000" dirty="0"/>
              <a:t>narażonymi na otarcia, to uda, pachy, okolice piersi i bioder</a:t>
            </a:r>
            <a:r>
              <a:rPr lang="pl-PL" dirty="0"/>
              <a:t>. </a:t>
            </a:r>
          </a:p>
        </p:txBody>
      </p:sp>
      <p:pic>
        <p:nvPicPr>
          <p:cNvPr id="11" name="Obraz 10" descr="Zobacz obraz źródłow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627523" cy="41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467544" y="1268760"/>
            <a:ext cx="288032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300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3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724942"/>
          </a:xfrm>
        </p:spPr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Skala problemu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24800" cy="4464496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Otyłość </a:t>
            </a:r>
            <a:r>
              <a:rPr lang="pl-PL" sz="2000" dirty="0"/>
              <a:t>stała się, niestety, </a:t>
            </a:r>
            <a:r>
              <a:rPr lang="pl-PL" sz="2000" dirty="0" smtClean="0"/>
              <a:t>powszechną chorobą, a wręcz epidemią. </a:t>
            </a:r>
          </a:p>
          <a:p>
            <a:pPr algn="just"/>
            <a:r>
              <a:rPr lang="pl-PL" sz="2000" dirty="0" smtClean="0"/>
              <a:t>Problem </a:t>
            </a:r>
            <a:r>
              <a:rPr lang="pl-PL" sz="2000" dirty="0"/>
              <a:t>ten </a:t>
            </a:r>
            <a:r>
              <a:rPr lang="pl-PL" sz="2000" dirty="0" smtClean="0"/>
              <a:t>dotyczy zarówno osób dorosłych, jak i dzieci. </a:t>
            </a:r>
          </a:p>
          <a:p>
            <a:pPr algn="just"/>
            <a:r>
              <a:rPr lang="pl-PL" sz="2000" dirty="0" smtClean="0"/>
              <a:t>Narodowy </a:t>
            </a:r>
            <a:r>
              <a:rPr lang="pl-PL" sz="2000" dirty="0"/>
              <a:t>Fundusz Zdrowia szacuje, że za </a:t>
            </a:r>
            <a:r>
              <a:rPr lang="pl-PL" sz="2000" dirty="0" smtClean="0"/>
              <a:t>4 lata </a:t>
            </a:r>
            <a:r>
              <a:rPr lang="pl-PL" sz="1800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aż 30% społeczeństwa będzie otyła, a 60% ludności będzie miało nadwagę</a:t>
            </a:r>
            <a:r>
              <a:rPr lang="pl-PL" sz="2000" dirty="0" smtClean="0"/>
              <a:t>.</a:t>
            </a:r>
          </a:p>
          <a:p>
            <a:pPr algn="just"/>
            <a:r>
              <a:rPr lang="pl-PL" sz="2000" dirty="0" smtClean="0"/>
              <a:t>Problem dotyczy coraz to młodszego społeczeństwa. Według </a:t>
            </a:r>
            <a:r>
              <a:rPr lang="pl-PL" sz="2000" dirty="0"/>
              <a:t>raportu Międzynarodowej </a:t>
            </a:r>
            <a:r>
              <a:rPr lang="pl-PL" sz="2000" dirty="0" smtClean="0"/>
              <a:t>Organizacji </a:t>
            </a:r>
            <a:r>
              <a:rPr lang="pl-PL" sz="2000" dirty="0"/>
              <a:t>do spraw Walki </a:t>
            </a:r>
            <a:r>
              <a:rPr lang="pl-PL" sz="2000" dirty="0" smtClean="0"/>
              <a:t>z Otyłością, spośród 75 </a:t>
            </a:r>
            <a:r>
              <a:rPr lang="pl-PL" sz="2000" dirty="0"/>
              <a:t>milionów dzieci w całej Unii Europejskiej, u </a:t>
            </a:r>
            <a:r>
              <a:rPr lang="pl-PL" sz="1800" b="1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22 milionów stwierdza się nadwagę, a 5,1 miliona cierpi na otyłość</a:t>
            </a:r>
            <a:r>
              <a:rPr lang="pl-PL" sz="2000" dirty="0" smtClean="0"/>
              <a:t>. Niestety  statystyki te ciągle rosną.</a:t>
            </a: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Niemalże każda otyła osoba doświadczyła w swoim życiu otarć lub </a:t>
            </a:r>
            <a:r>
              <a:rPr lang="pl-PL" sz="2000" dirty="0" err="1" smtClean="0"/>
              <a:t>odparzeń</a:t>
            </a:r>
            <a:r>
              <a:rPr lang="pl-PL" sz="2000" dirty="0" smtClean="0"/>
              <a:t>. Wniosek - materiał </a:t>
            </a:r>
            <a:r>
              <a:rPr lang="pl-PL" sz="2000" dirty="0"/>
              <a:t>ochronny ma duży potencjał aplikacyjny, który stale </a:t>
            </a:r>
            <a:r>
              <a:rPr lang="pl-PL" sz="2000" dirty="0" smtClean="0"/>
              <a:t>wzrasta na całym świecie.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007" y="6021288"/>
            <a:ext cx="717314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778098"/>
          </a:xfrm>
        </p:spPr>
        <p:txBody>
          <a:bodyPr/>
          <a:lstStyle/>
          <a:p>
            <a:pPr algn="ctr"/>
            <a:r>
              <a:rPr lang="pl-PL" sz="2400" b="1" dirty="0" smtClean="0"/>
              <a:t>PROBLEM OTARĆ DOTYKA </a:t>
            </a:r>
            <a:r>
              <a:rPr lang="pl-PL" sz="2400" b="1" dirty="0" smtClean="0">
                <a:solidFill>
                  <a:schemeClr val="tx2"/>
                </a:solidFill>
              </a:rPr>
              <a:t>LUDZI W KAŻDYM WIEKU, 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/>
              <a:t>A SZCZEGÓLNIE </a:t>
            </a:r>
            <a:r>
              <a:rPr lang="pl-PL" sz="2400" b="1" dirty="0" smtClean="0">
                <a:solidFill>
                  <a:schemeClr val="tx2"/>
                </a:solidFill>
              </a:rPr>
              <a:t>LUDZI AKTYWNYCH</a:t>
            </a: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01" y="3439383"/>
            <a:ext cx="1649095" cy="222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Wysypka pod pachami – u dziecka i dorosłego | TVN Zdrow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40" y="1772816"/>
            <a:ext cx="2420144" cy="180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00157"/>
            <a:ext cx="2520280" cy="188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41" y="3888611"/>
            <a:ext cx="2429043" cy="177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755522" cy="175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44" y="1694159"/>
            <a:ext cx="1640652" cy="13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JAKI SĄ OBECNIE SPOSOBY?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7592" y="1556792"/>
            <a:ext cx="8066856" cy="351013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l-P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posoby na </a:t>
            </a:r>
            <a:r>
              <a:rPr lang="pl-PL" sz="1800" b="1" u="sng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otarcia</a:t>
            </a:r>
            <a:r>
              <a:rPr lang="pl-PL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na udach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Aloes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Olej kokosowy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Puder dla dzieci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Maść z witaminą A i D 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kąpiele owsiane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Mąka ziemniaczana</a:t>
            </a:r>
          </a:p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Bepanthen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Sposoby na </a:t>
            </a:r>
            <a:r>
              <a:rPr lang="pl-PL" sz="1800" b="1" u="sng" cap="all" spc="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ocierające</a:t>
            </a:r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się uda</a:t>
            </a:r>
            <a:endParaRPr lang="pl-PL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Zasypki dla dzieci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Spodenki, leginsy, podwiązki, pasy na uda</a:t>
            </a:r>
          </a:p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Lubrykanty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Kremy na otarcia dostępne w sklepach dla sportowców</a:t>
            </a:r>
          </a:p>
          <a:p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antyperspiranty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5013176"/>
            <a:ext cx="7922840" cy="62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Nie sposób nie zauważyć, że powyższe sposoby nie rozwiązują problemów otarć oraz że 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nie są rozwiązaniem dla wszystkich</a:t>
            </a:r>
          </a:p>
        </p:txBody>
      </p:sp>
    </p:spTree>
    <p:extLst>
      <p:ext uri="{BB962C8B-B14F-4D97-AF65-F5344CB8AC3E}">
        <p14:creationId xmlns:p14="http://schemas.microsoft.com/office/powerpoint/2010/main" val="12328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38617"/>
            <a:ext cx="396044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JAK TO WYGLĄDA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PRAKTYCE?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1763162"/>
            <a:ext cx="3139064" cy="3726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Obecnie dostępne rozwiązania są często bardzo niewygodne, ponieważ:</a:t>
            </a:r>
          </a:p>
          <a:p>
            <a:pPr marL="0" indent="0">
              <a:buNone/>
            </a:pPr>
            <a:r>
              <a:rPr lang="pl-PL" dirty="0"/>
              <a:t>- kremy trzeba wsmarowywać czasami kilka razy / godz.), </a:t>
            </a:r>
          </a:p>
          <a:p>
            <a:pPr marL="0" indent="0">
              <a:buNone/>
            </a:pPr>
            <a:r>
              <a:rPr lang="pl-PL" dirty="0"/>
              <a:t>- leginsy, czy podwiązki w upale jeszcze bardziej podrażniają </a:t>
            </a:r>
            <a:r>
              <a:rPr lang="pl-PL" dirty="0" smtClean="0"/>
              <a:t>skórę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7255"/>
            <a:ext cx="1785406" cy="204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77" y="404664"/>
            <a:ext cx="2772747" cy="21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38617"/>
            <a:ext cx="1143833" cy="22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29" y="2924944"/>
            <a:ext cx="1511375" cy="150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58426"/>
            <a:ext cx="2365697" cy="19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223061" cy="18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30888"/>
            <a:ext cx="2552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832648" cy="710952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produkty Konkurencji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3220781" cy="2588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Plastry dostępne w Internecie są:</a:t>
            </a:r>
          </a:p>
          <a:p>
            <a:pPr marL="0" indent="0">
              <a:buNone/>
            </a:pPr>
            <a:r>
              <a:rPr lang="pl-PL" sz="1800" dirty="0"/>
              <a:t>-  praktycznie niedostępne w Polsce.</a:t>
            </a:r>
          </a:p>
          <a:p>
            <a:pPr marL="0" indent="0">
              <a:buNone/>
            </a:pPr>
            <a:r>
              <a:rPr lang="pl-PL" sz="1800" dirty="0"/>
              <a:t>- nie utrzymują się  na skórze</a:t>
            </a:r>
          </a:p>
          <a:p>
            <a:pPr marL="0" indent="0">
              <a:buNone/>
            </a:pPr>
            <a:r>
              <a:rPr lang="pl-PL" sz="1800" dirty="0"/>
              <a:t>- prowadzą do podrażnień naskórka</a:t>
            </a:r>
          </a:p>
        </p:txBody>
      </p:sp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36815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9" y="1232135"/>
            <a:ext cx="2827891" cy="212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3" y="3785191"/>
            <a:ext cx="3601565" cy="187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88" y="3702562"/>
            <a:ext cx="3470220" cy="188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2128378"/>
            <a:ext cx="3168353" cy="1012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Wgląd </a:t>
            </a:r>
            <a:r>
              <a:rPr lang="pl-PL" dirty="0" smtClean="0"/>
              <a:t>skóry </a:t>
            </a:r>
            <a:r>
              <a:rPr lang="pl-PL" dirty="0" smtClean="0"/>
              <a:t>po zastosowaniu kilku plastrów konkurencji stosowanych w celu zapobiegania otarciom: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21" y="2464980"/>
            <a:ext cx="2069438" cy="25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38507"/>
            <a:ext cx="4065177" cy="13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78" y="980728"/>
            <a:ext cx="23165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4" y="3361470"/>
            <a:ext cx="2523036" cy="17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2937" y="3356992"/>
            <a:ext cx="2219355" cy="160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1796"/>
            <a:ext cx="28765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3604335" cy="12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3240361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0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924800" cy="1143000"/>
          </a:xfrm>
        </p:spPr>
        <p:txBody>
          <a:bodyPr/>
          <a:lstStyle/>
          <a:p>
            <a:pPr algn="ctr"/>
            <a:r>
              <a:rPr lang="pl-PL" sz="3300" spc="30" dirty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Wynik badań </a:t>
            </a:r>
            <a:r>
              <a:rPr lang="pl-PL" sz="3300" spc="30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3300" spc="30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pl-PL" b="1" dirty="0" smtClean="0"/>
              <a:t>związanych z </a:t>
            </a:r>
            <a:r>
              <a:rPr lang="pl-PL" b="1" dirty="0"/>
              <a:t>opracowaniem całkowicie </a:t>
            </a:r>
            <a:r>
              <a:rPr lang="pl-PL" b="1" u="sng" dirty="0"/>
              <a:t>innowacyjnego</a:t>
            </a:r>
            <a:r>
              <a:rPr lang="pl-PL" b="1" dirty="0"/>
              <a:t>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materiału ochronnego</a:t>
            </a:r>
            <a:endParaRPr lang="pl-PL" b="1" dirty="0"/>
          </a:p>
        </p:txBody>
      </p:sp>
      <p:sp>
        <p:nvSpPr>
          <p:cNvPr id="3" name="Podtytuł 2"/>
          <p:cNvSpPr txBox="1">
            <a:spLocks/>
          </p:cNvSpPr>
          <p:nvPr/>
        </p:nvSpPr>
        <p:spPr>
          <a:xfrm>
            <a:off x="3347864" y="4149080"/>
            <a:ext cx="2880320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300" dirty="0" err="1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skinCARE</a:t>
            </a:r>
            <a:r>
              <a:rPr lang="pl-PL" sz="33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16513"/>
      </p:ext>
    </p:extLst>
  </p:cSld>
  <p:clrMapOvr>
    <a:masterClrMapping/>
  </p:clrMapOvr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20189</TotalTime>
  <Words>1208</Words>
  <Application>Microsoft Office PowerPoint</Application>
  <PresentationFormat>Pokaz na ekranie (4:3)</PresentationFormat>
  <Paragraphs>103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Horyzont</vt:lpstr>
      <vt:lpstr>Prezentacja programu PowerPoint</vt:lpstr>
      <vt:lpstr>Jaki problem rozwiązuje                           ?</vt:lpstr>
      <vt:lpstr>Skala problemu</vt:lpstr>
      <vt:lpstr>PROBLEM OTARĆ DOTYKA LUDZI W KAŻDYM WIEKU,  A SZCZEGÓLNIE LUDZI AKTYWNYCH</vt:lpstr>
      <vt:lpstr>JAKI SĄ OBECNIE SPOSOBY?</vt:lpstr>
      <vt:lpstr>JAK TO WYGLĄDA  W PRAKTYCE?</vt:lpstr>
      <vt:lpstr>produkty Konkurencji</vt:lpstr>
      <vt:lpstr>Prezentacja programu PowerPoint</vt:lpstr>
      <vt:lpstr>Wynik badań  związanych z opracowaniem całkowicie innowacyjnego  materiału ochronnego</vt:lpstr>
      <vt:lpstr>Prezentacja programu PowerPoint</vt:lpstr>
      <vt:lpstr>Cechy</vt:lpstr>
      <vt:lpstr>ZALETY </vt:lpstr>
      <vt:lpstr>ZALETY</vt:lpstr>
      <vt:lpstr>ZALETY  cd:</vt:lpstr>
      <vt:lpstr>Prezentacja programu PowerPoint</vt:lpstr>
      <vt:lpstr>Prezentacja programu PowerPoint</vt:lpstr>
      <vt:lpstr>Oferta współpracy:</vt:lpstr>
      <vt:lpstr> DZIĘKUJĘ ZA UWAGĘ  i  ZAPRASZAM  DO DALSZYCH ROZMÓW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92</cp:revision>
  <dcterms:created xsi:type="dcterms:W3CDTF">2023-07-10T18:32:17Z</dcterms:created>
  <dcterms:modified xsi:type="dcterms:W3CDTF">2023-09-17T15:26:07Z</dcterms:modified>
</cp:coreProperties>
</file>